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588" r:id="rId4"/>
    <p:sldId id="264" r:id="rId5"/>
    <p:sldId id="267" r:id="rId6"/>
    <p:sldId id="266" r:id="rId7"/>
    <p:sldId id="265" r:id="rId8"/>
    <p:sldId id="589" r:id="rId9"/>
    <p:sldId id="592" r:id="rId10"/>
    <p:sldId id="259" r:id="rId11"/>
    <p:sldId id="260" r:id="rId12"/>
    <p:sldId id="590" r:id="rId13"/>
    <p:sldId id="591" r:id="rId14"/>
    <p:sldId id="5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1"/>
    <p:restoredTop sz="85306"/>
  </p:normalViewPr>
  <p:slideViewPr>
    <p:cSldViewPr snapToGrid="0" snapToObjects="1">
      <p:cViewPr varScale="1">
        <p:scale>
          <a:sx n="97" d="100"/>
          <a:sy n="97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Relative Frequency 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type appeared in top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Relative 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B7-B049-BFCE-3A9CF9540F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B7-B049-BFCE-3A9CF9540F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8B7-B049-BFCE-3A9CF9540F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8B7-B049-BFCE-3A9CF9540F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Drag and Drop</c:v>
                </c:pt>
                <c:pt idx="1">
                  <c:v>Target and swipe</c:v>
                </c:pt>
                <c:pt idx="2">
                  <c:v>Comic Book</c:v>
                </c:pt>
                <c:pt idx="3">
                  <c:v>MCQ Quiz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66</c:v>
                </c:pt>
                <c:pt idx="2">
                  <c:v>43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03-0A45-B380-6C0D3141B30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241D3-C98B-0C42-99A6-830920761D0C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56A36CC3-737F-0040-B733-2F2480CF98A9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Literature review of country </a:t>
          </a:r>
          <a:r>
            <a:rPr lang="en-GB">
              <a:solidFill>
                <a:schemeClr val="tx1"/>
              </a:solidFill>
            </a:rPr>
            <a:t>specific focus</a:t>
          </a:r>
        </a:p>
      </dgm:t>
    </dgm:pt>
    <dgm:pt modelId="{5D9B349C-E5D3-2A48-A9FD-85828565D65E}" type="parTrans" cxnId="{FA6E79E2-B53F-1449-9091-770586A489D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33AB1B8-AEEA-4443-9523-306C77BDD243}" type="sibTrans" cxnId="{FA6E79E2-B53F-1449-9091-770586A489D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67CEB58-0950-0445-96C8-2BDEE437893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Consultation with managers and employees (154 participants)</a:t>
          </a:r>
        </a:p>
      </dgm:t>
    </dgm:pt>
    <dgm:pt modelId="{47DC7756-A61F-6443-B8A2-5C46D01EE59B}" type="parTrans" cxnId="{1A14B319-1ED2-DF4E-8DA7-64E4206815C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3BB150D-D689-F44A-A90F-F788AEAB0EDA}" type="sibTrans" cxnId="{1A14B319-1ED2-DF4E-8DA7-64E4206815C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CF036DB-EC10-E14E-A6DA-7D39807A4F3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Identification of main topics</a:t>
          </a:r>
        </a:p>
      </dgm:t>
    </dgm:pt>
    <dgm:pt modelId="{622CEFD8-C17C-A74B-A59D-40ADBD8C391E}" type="parTrans" cxnId="{523155EF-4C7E-5946-BEE0-AECCC14CC2B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A1DBAF9-3A58-8B4C-B9DD-0EA8E4C8E140}" type="sibTrans" cxnId="{523155EF-4C7E-5946-BEE0-AECCC14CC2B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087EA49-39A4-6849-B109-42625D7FD5A7}" type="pres">
      <dgm:prSet presAssocID="{15E241D3-C98B-0C42-99A6-830920761D0C}" presName="Name0" presStyleCnt="0">
        <dgm:presLayoutVars>
          <dgm:dir/>
          <dgm:resizeHandles val="exact"/>
        </dgm:presLayoutVars>
      </dgm:prSet>
      <dgm:spPr/>
    </dgm:pt>
    <dgm:pt modelId="{501BB269-09E8-D544-B04E-9462C416404C}" type="pres">
      <dgm:prSet presAssocID="{56A36CC3-737F-0040-B733-2F2480CF98A9}" presName="node" presStyleLbl="node1" presStyleIdx="0" presStyleCnt="3">
        <dgm:presLayoutVars>
          <dgm:bulletEnabled val="1"/>
        </dgm:presLayoutVars>
      </dgm:prSet>
      <dgm:spPr/>
    </dgm:pt>
    <dgm:pt modelId="{61CF9674-9C4D-C84E-BFE6-1CE3638CC5AC}" type="pres">
      <dgm:prSet presAssocID="{C33AB1B8-AEEA-4443-9523-306C77BDD243}" presName="sibTrans" presStyleLbl="sibTrans2D1" presStyleIdx="0" presStyleCnt="2"/>
      <dgm:spPr/>
    </dgm:pt>
    <dgm:pt modelId="{B383F5EC-DF45-084A-873C-3C33F2774546}" type="pres">
      <dgm:prSet presAssocID="{C33AB1B8-AEEA-4443-9523-306C77BDD243}" presName="connectorText" presStyleLbl="sibTrans2D1" presStyleIdx="0" presStyleCnt="2"/>
      <dgm:spPr/>
    </dgm:pt>
    <dgm:pt modelId="{967926DD-A1C8-4C4D-88EE-9CB19E2C9816}" type="pres">
      <dgm:prSet presAssocID="{567CEB58-0950-0445-96C8-2BDEE4378931}" presName="node" presStyleLbl="node1" presStyleIdx="1" presStyleCnt="3">
        <dgm:presLayoutVars>
          <dgm:bulletEnabled val="1"/>
        </dgm:presLayoutVars>
      </dgm:prSet>
      <dgm:spPr/>
    </dgm:pt>
    <dgm:pt modelId="{126B2893-F09C-CA4E-A4D5-0D5FBDFC2951}" type="pres">
      <dgm:prSet presAssocID="{33BB150D-D689-F44A-A90F-F788AEAB0EDA}" presName="sibTrans" presStyleLbl="sibTrans2D1" presStyleIdx="1" presStyleCnt="2"/>
      <dgm:spPr/>
    </dgm:pt>
    <dgm:pt modelId="{A8539331-A535-B747-9079-373A8924C666}" type="pres">
      <dgm:prSet presAssocID="{33BB150D-D689-F44A-A90F-F788AEAB0EDA}" presName="connectorText" presStyleLbl="sibTrans2D1" presStyleIdx="1" presStyleCnt="2"/>
      <dgm:spPr/>
    </dgm:pt>
    <dgm:pt modelId="{B110AC88-38E9-F14E-9838-10FA4104FA75}" type="pres">
      <dgm:prSet presAssocID="{8CF036DB-EC10-E14E-A6DA-7D39807A4F3E}" presName="node" presStyleLbl="node1" presStyleIdx="2" presStyleCnt="3">
        <dgm:presLayoutVars>
          <dgm:bulletEnabled val="1"/>
        </dgm:presLayoutVars>
      </dgm:prSet>
      <dgm:spPr/>
    </dgm:pt>
  </dgm:ptLst>
  <dgm:cxnLst>
    <dgm:cxn modelId="{1C840904-1A6C-0E4A-A99A-DEF4274917E2}" type="presOf" srcId="{8CF036DB-EC10-E14E-A6DA-7D39807A4F3E}" destId="{B110AC88-38E9-F14E-9838-10FA4104FA75}" srcOrd="0" destOrd="0" presId="urn:microsoft.com/office/officeart/2005/8/layout/process1"/>
    <dgm:cxn modelId="{1A14B319-1ED2-DF4E-8DA7-64E4206815C6}" srcId="{15E241D3-C98B-0C42-99A6-830920761D0C}" destId="{567CEB58-0950-0445-96C8-2BDEE4378931}" srcOrd="1" destOrd="0" parTransId="{47DC7756-A61F-6443-B8A2-5C46D01EE59B}" sibTransId="{33BB150D-D689-F44A-A90F-F788AEAB0EDA}"/>
    <dgm:cxn modelId="{4663E965-BFBB-114D-9EC4-44602232A9DF}" type="presOf" srcId="{C33AB1B8-AEEA-4443-9523-306C77BDD243}" destId="{B383F5EC-DF45-084A-873C-3C33F2774546}" srcOrd="1" destOrd="0" presId="urn:microsoft.com/office/officeart/2005/8/layout/process1"/>
    <dgm:cxn modelId="{9FDC3747-029C-F847-AD3F-9BF693F3B349}" type="presOf" srcId="{15E241D3-C98B-0C42-99A6-830920761D0C}" destId="{9087EA49-39A4-6849-B109-42625D7FD5A7}" srcOrd="0" destOrd="0" presId="urn:microsoft.com/office/officeart/2005/8/layout/process1"/>
    <dgm:cxn modelId="{522F4051-3EB4-0E46-A6F4-76B657ECF173}" type="presOf" srcId="{C33AB1B8-AEEA-4443-9523-306C77BDD243}" destId="{61CF9674-9C4D-C84E-BFE6-1CE3638CC5AC}" srcOrd="0" destOrd="0" presId="urn:microsoft.com/office/officeart/2005/8/layout/process1"/>
    <dgm:cxn modelId="{73AD5976-948B-DD4D-AB0A-D455625149FD}" type="presOf" srcId="{33BB150D-D689-F44A-A90F-F788AEAB0EDA}" destId="{126B2893-F09C-CA4E-A4D5-0D5FBDFC2951}" srcOrd="0" destOrd="0" presId="urn:microsoft.com/office/officeart/2005/8/layout/process1"/>
    <dgm:cxn modelId="{03D218C7-36BB-254B-A222-1F35542A3A79}" type="presOf" srcId="{33BB150D-D689-F44A-A90F-F788AEAB0EDA}" destId="{A8539331-A535-B747-9079-373A8924C666}" srcOrd="1" destOrd="0" presId="urn:microsoft.com/office/officeart/2005/8/layout/process1"/>
    <dgm:cxn modelId="{40A5ADCF-219A-0E4F-9C65-D21713C1C7DC}" type="presOf" srcId="{56A36CC3-737F-0040-B733-2F2480CF98A9}" destId="{501BB269-09E8-D544-B04E-9462C416404C}" srcOrd="0" destOrd="0" presId="urn:microsoft.com/office/officeart/2005/8/layout/process1"/>
    <dgm:cxn modelId="{04E2ABDE-AB39-0846-A4EC-E275DBFB7FBC}" type="presOf" srcId="{567CEB58-0950-0445-96C8-2BDEE4378931}" destId="{967926DD-A1C8-4C4D-88EE-9CB19E2C9816}" srcOrd="0" destOrd="0" presId="urn:microsoft.com/office/officeart/2005/8/layout/process1"/>
    <dgm:cxn modelId="{FA6E79E2-B53F-1449-9091-770586A489D3}" srcId="{15E241D3-C98B-0C42-99A6-830920761D0C}" destId="{56A36CC3-737F-0040-B733-2F2480CF98A9}" srcOrd="0" destOrd="0" parTransId="{5D9B349C-E5D3-2A48-A9FD-85828565D65E}" sibTransId="{C33AB1B8-AEEA-4443-9523-306C77BDD243}"/>
    <dgm:cxn modelId="{523155EF-4C7E-5946-BEE0-AECCC14CC2B9}" srcId="{15E241D3-C98B-0C42-99A6-830920761D0C}" destId="{8CF036DB-EC10-E14E-A6DA-7D39807A4F3E}" srcOrd="2" destOrd="0" parTransId="{622CEFD8-C17C-A74B-A59D-40ADBD8C391E}" sibTransId="{EA1DBAF9-3A58-8B4C-B9DD-0EA8E4C8E140}"/>
    <dgm:cxn modelId="{EB9BD43D-DFB6-4C44-A282-DAB2A3EBFEF1}" type="presParOf" srcId="{9087EA49-39A4-6849-B109-42625D7FD5A7}" destId="{501BB269-09E8-D544-B04E-9462C416404C}" srcOrd="0" destOrd="0" presId="urn:microsoft.com/office/officeart/2005/8/layout/process1"/>
    <dgm:cxn modelId="{E1E427BA-02A5-8048-A928-4D820FFA8EF5}" type="presParOf" srcId="{9087EA49-39A4-6849-B109-42625D7FD5A7}" destId="{61CF9674-9C4D-C84E-BFE6-1CE3638CC5AC}" srcOrd="1" destOrd="0" presId="urn:microsoft.com/office/officeart/2005/8/layout/process1"/>
    <dgm:cxn modelId="{27F490E3-10C2-5847-9756-48652C79FF62}" type="presParOf" srcId="{61CF9674-9C4D-C84E-BFE6-1CE3638CC5AC}" destId="{B383F5EC-DF45-084A-873C-3C33F2774546}" srcOrd="0" destOrd="0" presId="urn:microsoft.com/office/officeart/2005/8/layout/process1"/>
    <dgm:cxn modelId="{2808ACC4-A5DE-A744-8BC5-1EAA56818413}" type="presParOf" srcId="{9087EA49-39A4-6849-B109-42625D7FD5A7}" destId="{967926DD-A1C8-4C4D-88EE-9CB19E2C9816}" srcOrd="2" destOrd="0" presId="urn:microsoft.com/office/officeart/2005/8/layout/process1"/>
    <dgm:cxn modelId="{DD7CAA51-463B-7549-9CF7-CB0EE69E8E17}" type="presParOf" srcId="{9087EA49-39A4-6849-B109-42625D7FD5A7}" destId="{126B2893-F09C-CA4E-A4D5-0D5FBDFC2951}" srcOrd="3" destOrd="0" presId="urn:microsoft.com/office/officeart/2005/8/layout/process1"/>
    <dgm:cxn modelId="{8C9176F6-C75C-864C-AA63-DE2ED3D7286C}" type="presParOf" srcId="{126B2893-F09C-CA4E-A4D5-0D5FBDFC2951}" destId="{A8539331-A535-B747-9079-373A8924C666}" srcOrd="0" destOrd="0" presId="urn:microsoft.com/office/officeart/2005/8/layout/process1"/>
    <dgm:cxn modelId="{532E6D21-3645-F945-B4C8-E97FB48187DB}" type="presParOf" srcId="{9087EA49-39A4-6849-B109-42625D7FD5A7}" destId="{B110AC88-38E9-F14E-9838-10FA4104FA7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BB269-09E8-D544-B04E-9462C416404C}">
      <dsp:nvSpPr>
        <dsp:cNvPr id="0" name=""/>
        <dsp:cNvSpPr/>
      </dsp:nvSpPr>
      <dsp:spPr>
        <a:xfrm>
          <a:off x="4980" y="127964"/>
          <a:ext cx="1488499" cy="16440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/>
              </a:solidFill>
            </a:rPr>
            <a:t>Literature review of country </a:t>
          </a:r>
          <a:r>
            <a:rPr lang="en-GB" sz="1700" kern="1200">
              <a:solidFill>
                <a:schemeClr val="tx1"/>
              </a:solidFill>
            </a:rPr>
            <a:t>specific focus</a:t>
          </a:r>
        </a:p>
      </dsp:txBody>
      <dsp:txXfrm>
        <a:off x="48577" y="171561"/>
        <a:ext cx="1401305" cy="1556842"/>
      </dsp:txXfrm>
    </dsp:sp>
    <dsp:sp modelId="{61CF9674-9C4D-C84E-BFE6-1CE3638CC5AC}">
      <dsp:nvSpPr>
        <dsp:cNvPr id="0" name=""/>
        <dsp:cNvSpPr/>
      </dsp:nvSpPr>
      <dsp:spPr>
        <a:xfrm>
          <a:off x="1642329" y="765408"/>
          <a:ext cx="315561" cy="369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</a:endParaRPr>
        </a:p>
      </dsp:txBody>
      <dsp:txXfrm>
        <a:off x="1642329" y="839237"/>
        <a:ext cx="220893" cy="221489"/>
      </dsp:txXfrm>
    </dsp:sp>
    <dsp:sp modelId="{967926DD-A1C8-4C4D-88EE-9CB19E2C9816}">
      <dsp:nvSpPr>
        <dsp:cNvPr id="0" name=""/>
        <dsp:cNvSpPr/>
      </dsp:nvSpPr>
      <dsp:spPr>
        <a:xfrm>
          <a:off x="2088879" y="127964"/>
          <a:ext cx="1488499" cy="16440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/>
              </a:solidFill>
            </a:rPr>
            <a:t>Consultation with managers and employees (154 participants)</a:t>
          </a:r>
        </a:p>
      </dsp:txBody>
      <dsp:txXfrm>
        <a:off x="2132476" y="171561"/>
        <a:ext cx="1401305" cy="1556842"/>
      </dsp:txXfrm>
    </dsp:sp>
    <dsp:sp modelId="{126B2893-F09C-CA4E-A4D5-0D5FBDFC2951}">
      <dsp:nvSpPr>
        <dsp:cNvPr id="0" name=""/>
        <dsp:cNvSpPr/>
      </dsp:nvSpPr>
      <dsp:spPr>
        <a:xfrm>
          <a:off x="3726229" y="765408"/>
          <a:ext cx="315561" cy="369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</a:endParaRPr>
        </a:p>
      </dsp:txBody>
      <dsp:txXfrm>
        <a:off x="3726229" y="839237"/>
        <a:ext cx="220893" cy="221489"/>
      </dsp:txXfrm>
    </dsp:sp>
    <dsp:sp modelId="{B110AC88-38E9-F14E-9838-10FA4104FA75}">
      <dsp:nvSpPr>
        <dsp:cNvPr id="0" name=""/>
        <dsp:cNvSpPr/>
      </dsp:nvSpPr>
      <dsp:spPr>
        <a:xfrm>
          <a:off x="4172779" y="127964"/>
          <a:ext cx="1488499" cy="16440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/>
              </a:solidFill>
            </a:rPr>
            <a:t>Identification of main topics</a:t>
          </a:r>
        </a:p>
      </dsp:txBody>
      <dsp:txXfrm>
        <a:off x="4216376" y="171561"/>
        <a:ext cx="1401305" cy="1556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3E5F2-EEA8-7643-8D78-A45A4CC87922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1E90C-B843-124B-860A-744223CE6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1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7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 96% found the interactive media to be highly engaging,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100% found the games to be connected to the learning objectives,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41% rated them highly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93% of the students stated that the mini-games can be used separately as stand-alone learning resources, which indicates the versatility</a:t>
            </a:r>
          </a:p>
          <a:p>
            <a:r>
              <a:rPr lang="en-GB" dirty="0">
                <a:latin typeface="Helvetica" pitchFamily="2" charset="0"/>
              </a:rPr>
              <a:t>of the modular approach in populating the online platform with micro- learning activities.</a:t>
            </a:r>
            <a:endParaRPr lang="en-GB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Module 1 what is culture drag and drop first game discovered of this kind- hence perhaps the novelty – highest number of votes as first choice, And animated target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Comic based in check your knowledge in module 8 – received second highest in votes for top 1. Still value in non-linear approach in comic based.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1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16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pPr lvl="0">
              <a:defRPr sz="1800"/>
            </a:pPr>
            <a:r>
              <a:rPr lang="en-GB" sz="1600" dirty="0"/>
              <a:t>shameless plug lol</a:t>
            </a:r>
          </a:p>
          <a:p>
            <a:pPr lvl="0">
              <a:defRPr sz="1800"/>
            </a:pPr>
            <a:endParaRPr lang="en-GB" sz="1600" dirty="0"/>
          </a:p>
          <a:p>
            <a:pPr lvl="0">
              <a:defRPr sz="1800"/>
            </a:pPr>
            <a:r>
              <a:rPr lang="en-GB" sz="1600" dirty="0"/>
              <a:t>A recently published book  on intentional and purposeful teaching and learning that is taking inspirations from play and game-based research.</a:t>
            </a:r>
          </a:p>
          <a:p>
            <a:pPr lvl="0">
              <a:defRPr sz="1800"/>
            </a:pPr>
            <a:endParaRPr lang="en-GB" sz="1600" dirty="0"/>
          </a:p>
          <a:p>
            <a:pPr lvl="0">
              <a:defRPr sz="1800"/>
            </a:pPr>
            <a:r>
              <a:rPr lang="en-GB" sz="1600" dirty="0"/>
              <a:t>Again, thank you very much for having me. I hope that it has been </a:t>
            </a:r>
            <a:r>
              <a:rPr lang="en-GB" sz="1600" dirty="0" err="1"/>
              <a:t>insighful</a:t>
            </a:r>
            <a:r>
              <a:rPr lang="en-GB" sz="1600" dirty="0"/>
              <a:t>.</a:t>
            </a:r>
          </a:p>
          <a:p>
            <a:pPr lvl="0">
              <a:defRPr sz="1800"/>
            </a:pPr>
            <a:endParaRPr lang="en-GB" sz="1600" dirty="0"/>
          </a:p>
          <a:p>
            <a:pPr lvl="0">
              <a:defRPr sz="1800"/>
            </a:pPr>
            <a:r>
              <a:rPr lang="en-GB" sz="1600" dirty="0"/>
              <a:t>Thank you.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72520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definition of minigames: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minigame is a short video game often contained within another video game, and sometimes in application software or on a display of any form of hardware. A minigame contains different gameplay elements than the main game, may be optional, and is often smaller or more simplistic than the game in which it is contained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E0191-D42D-4F49-B1AF-AE4CC43AAA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2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Countries:</a:t>
            </a:r>
          </a:p>
          <a:p>
            <a:r>
              <a:rPr lang="en-US" dirty="0"/>
              <a:t>UK</a:t>
            </a:r>
          </a:p>
          <a:p>
            <a:r>
              <a:rPr lang="en-US" dirty="0"/>
              <a:t>Poland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Latvia</a:t>
            </a:r>
          </a:p>
          <a:p>
            <a:r>
              <a:rPr lang="en-US" dirty="0"/>
              <a:t>Cyprus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7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4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1E90C-B843-124B-860A-744223CE6C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FC07-DE96-8B42-A733-6A1CA092B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13B92-F6CF-6841-8EF8-12F9B3EAE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DDBB0-13B1-BC4E-BDFB-DDF686ED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F07E9-9000-864C-89AF-18552F88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1FF42-4742-F141-A5FC-D6041E5D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0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C296-A87B-3F4A-8A28-83CEC1DB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AE572-4DE8-BA41-B278-830AA7C9D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8B17A-F468-6C4D-985F-6A8D5E89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9118E-794E-434D-A806-B8DFD838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9C5E9-DB74-FC4A-9A4F-A211A4E9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5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854A8-194B-BB48-AA2F-F1D6C52E5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30F05-CE51-F849-8D78-2F05AC7E9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E4629-7CDE-5F47-8FD8-28E1E890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0A290-EED6-0249-9941-A6E0EBEF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88997-D2F0-D446-9487-1D4434F2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6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889016" y="2557473"/>
            <a:ext cx="10414001" cy="1743076"/>
          </a:xfrm>
          <a:prstGeom prst="rect">
            <a:avLst/>
          </a:prstGeom>
          <a:ln>
            <a:miter lim="400000"/>
          </a:ln>
        </p:spPr>
        <p:txBody>
          <a:bodyPr lIns="17006" tIns="17006" rIns="17006" bIns="17006">
            <a:normAutofit/>
          </a:bodyPr>
          <a:lstStyle>
            <a:lvl1pPr defTabSz="690881">
              <a:defRPr sz="6533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6533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335252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FBF2-5ED6-8C4C-89B9-05454349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5F699-5A0A-4443-BF42-7EBA4AC76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3C6A-BCB6-9342-9FD7-C6D72E75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EBE-C637-A844-80BF-28313B7A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8C16E-99C2-0441-9036-9A462060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C557-03CC-5B45-9B12-EB667AF9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8B9A2-BA61-0B49-981D-A9B13A34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0296-0E36-154D-B70C-66CA4BC4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CABDD-44F6-D949-A7AB-112E6500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311A-C252-0C46-8986-4336AF02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21CA-EA11-5548-8B6E-A06331B2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86F65-9060-5243-AAC2-0A7BE6F77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6A3CF-241D-654F-B65A-670B23299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C982-801D-8C45-A8E7-2938E304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1684A-77B8-754B-A762-FE494E39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06DAB-02C7-1741-B237-0DA7670A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3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EA82-A3FA-C14D-AC7A-5A9E9C8F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9D3B-FFDE-D048-8C39-EA2546FE9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FC629-8F2C-1B4C-A29E-4CC8C5593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9A9E0-8FE2-454A-BD0C-085429B6C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1C9EF-C3A4-B143-B172-55275AC9F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8525D-82F8-394A-85D9-B3E954A7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094423-CA2D-8F42-87D0-BB520112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C8335-26AD-094C-A197-1E7C0928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9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47DA-4179-D047-9666-535B8544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555A-84AC-9C4D-B5AE-183AE8AB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774EF-655F-8D44-925D-B66FF588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4DB26-1AAB-3A43-8CFA-0594366B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3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05A9-8BE5-5949-AD9E-21D25D60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6823D2-2888-8542-B0B3-1ED59E45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92B4C-396A-6840-ACF7-EF3B3565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88E5-FF4D-844C-ADB5-9F6E0811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0FA41-55E9-8D46-8518-7341C8E1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C42AF-7D3E-3942-B4FC-C4924ABC2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F9C3D-7A33-E648-8C9A-DBE8E6BF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34A72-B440-0E4D-83E2-5E4EABE6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EE4A5-3619-BF40-95D9-4D6D3A82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3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16AE-2520-3B41-AE41-CD1A8C95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6EDF6-18C9-B74C-9D3B-44358D7DC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F6D5D-9820-0A48-8D70-E09C2C59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F9514-AC2F-FF42-A6FB-D07C44DE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5E8B6-4CC6-0F4A-84A6-505BB609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FD729-6FBD-C14A-AE43-51AE2BF3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3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BDAE5-526A-BB40-A17B-536E50B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F47BC-DB91-D144-8E99-79F63948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0D0D9-1EDB-1748-B196-1547680D5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5D8-3D76-D743-8DCB-BC2B6EAC983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B0417-3363-3641-8FA0-820E295D7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7671F-06DD-5940-B2FA-D3D60D4E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CA9A6-3BBF-234B-83F6-BDD37448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emf"/><Relationship Id="rId9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34" Type="http://schemas.openxmlformats.org/officeDocument/2006/relationships/image" Target="../media/image37.svg"/><Relationship Id="rId42" Type="http://schemas.openxmlformats.org/officeDocument/2006/relationships/image" Target="../media/image45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41" Type="http://schemas.openxmlformats.org/officeDocument/2006/relationships/image" Target="../media/image4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32" Type="http://schemas.openxmlformats.org/officeDocument/2006/relationships/image" Target="../media/image35.sv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5" Type="http://schemas.openxmlformats.org/officeDocument/2006/relationships/image" Target="../media/image8.jpe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31.sv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svg"/><Relationship Id="rId35" Type="http://schemas.openxmlformats.org/officeDocument/2006/relationships/image" Target="../media/image38.svg"/><Relationship Id="rId43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1.pn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10" Type="http://schemas.openxmlformats.org/officeDocument/2006/relationships/hyperlink" Target="http://culturalrisk.eu/" TargetMode="External"/><Relationship Id="rId4" Type="http://schemas.openxmlformats.org/officeDocument/2006/relationships/image" Target="../media/image49.tiff"/><Relationship Id="rId9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18" Type="http://schemas.microsoft.com/office/2007/relationships/diagramDrawing" Target="../diagrams/drawing1.xml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56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ulturalrisk.eu/outcom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ulturalrisk-course.com/" TargetMode="External"/><Relationship Id="rId4" Type="http://schemas.openxmlformats.org/officeDocument/2006/relationships/image" Target="../media/image6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ulturalrisk-course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A5AE8CC-06FD-417B-B86E-4D1D06AA7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800A2B-3C15-D84F-B307-67890C9AA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1" t="1907" r="15735"/>
          <a:stretch/>
        </p:blipFill>
        <p:spPr>
          <a:xfrm>
            <a:off x="4975124" y="17350"/>
            <a:ext cx="7202150" cy="499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1CECF-0808-7740-80B8-8D2EFFCCF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051" y="4868049"/>
            <a:ext cx="3792216" cy="872209"/>
          </a:xfrm>
          <a:prstGeom prst="rect">
            <a:avLst/>
          </a:prstGeom>
        </p:spPr>
      </p:pic>
      <p:sp>
        <p:nvSpPr>
          <p:cNvPr id="40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3987-2A35-144B-B4EA-BD611AAFE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35" y="1813313"/>
            <a:ext cx="6312820" cy="2651200"/>
          </a:xfrm>
        </p:spPr>
        <p:txBody>
          <a:bodyPr anchor="t">
            <a:normAutofit/>
          </a:bodyPr>
          <a:lstStyle/>
          <a:p>
            <a:pPr algn="l"/>
            <a:r>
              <a:rPr lang="en-GB" sz="3000" b="1" dirty="0"/>
              <a:t>Open Educational</a:t>
            </a:r>
            <a:br>
              <a:rPr lang="en-GB" sz="3000" b="1" dirty="0"/>
            </a:br>
            <a:r>
              <a:rPr lang="en-GB" sz="3000" b="1" dirty="0"/>
              <a:t>Resources on Cultural Risks in Multi-Cultural Organisations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F3DE45-F58A-5348-8742-94237BE38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61000"/>
                    </a14:imgEffect>
                    <a14:imgEffect>
                      <a14:brightnessContrast bright="-5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251" y="5986201"/>
            <a:ext cx="1162105" cy="798947"/>
          </a:xfrm>
          <a:prstGeom prst="rect">
            <a:avLst/>
          </a:prstGeom>
        </p:spPr>
      </p:pic>
      <p:pic>
        <p:nvPicPr>
          <p:cNvPr id="14" name="Picture 13" descr="game changer logo 300dpi.png">
            <a:extLst>
              <a:ext uri="{FF2B5EF4-FFF2-40B4-BE49-F238E27FC236}">
                <a16:creationId xmlns:a16="http://schemas.microsoft.com/office/drawing/2014/main" id="{A7AF6A0C-8DD1-AC4A-A100-5D4AD1D46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58" y="6108556"/>
            <a:ext cx="1395535" cy="87221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6FCB62-D5CE-7A4A-A88D-73AA58651F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05"/>
          <a:stretch/>
        </p:blipFill>
        <p:spPr>
          <a:xfrm>
            <a:off x="2907337" y="3167432"/>
            <a:ext cx="3023312" cy="340123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1B7771C-23B1-4A11-B49E-437C69074E7B}"/>
              </a:ext>
            </a:extLst>
          </p:cNvPr>
          <p:cNvSpPr/>
          <p:nvPr/>
        </p:nvSpPr>
        <p:spPr>
          <a:xfrm>
            <a:off x="149957" y="194816"/>
            <a:ext cx="4825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Multiplier event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A297698-F9D5-438D-84A0-20325E9EF69D}"/>
              </a:ext>
            </a:extLst>
          </p:cNvPr>
          <p:cNvSpPr/>
          <p:nvPr/>
        </p:nvSpPr>
        <p:spPr>
          <a:xfrm>
            <a:off x="106835" y="6250644"/>
            <a:ext cx="1606817" cy="374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22.04.2021</a:t>
            </a:r>
          </a:p>
        </p:txBody>
      </p:sp>
    </p:spTree>
    <p:extLst>
      <p:ext uri="{BB962C8B-B14F-4D97-AF65-F5344CB8AC3E}">
        <p14:creationId xmlns:p14="http://schemas.microsoft.com/office/powerpoint/2010/main" val="319244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C2710-98F3-AF40-8E28-3DD9743E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Mini-games to complement the units</a:t>
            </a:r>
          </a:p>
        </p:txBody>
      </p:sp>
      <p:pic>
        <p:nvPicPr>
          <p:cNvPr id="4" name="Picture 3" descr="A screenshot of a person&#10;&#10;Description automatically generated">
            <a:extLst>
              <a:ext uri="{FF2B5EF4-FFF2-40B4-BE49-F238E27FC236}">
                <a16:creationId xmlns:a16="http://schemas.microsoft.com/office/drawing/2014/main" id="{5BF27115-8C26-B047-9F70-9C94B575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63" y="1675227"/>
            <a:ext cx="10849873" cy="4394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596E5A-5FF5-DD4E-BD85-7C354EBB679F}"/>
              </a:ext>
            </a:extLst>
          </p:cNvPr>
          <p:cNvSpPr/>
          <p:nvPr/>
        </p:nvSpPr>
        <p:spPr>
          <a:xfrm>
            <a:off x="1267715" y="6069426"/>
            <a:ext cx="10253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Helvetica" pitchFamily="2" charset="0"/>
              </a:rPr>
              <a:t> </a:t>
            </a:r>
            <a:r>
              <a:rPr lang="en-GB" b="1" dirty="0">
                <a:latin typeface="Helvetica" pitchFamily="2" charset="0"/>
              </a:rPr>
              <a:t>Mini-game types </a:t>
            </a:r>
            <a:r>
              <a:rPr lang="en-GB" dirty="0">
                <a:latin typeface="Helvetica" pitchFamily="2" charset="0"/>
              </a:rPr>
              <a:t>(left to right, top down):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drag-and-drop</a:t>
            </a:r>
            <a:r>
              <a:rPr lang="en-GB" dirty="0">
                <a:latin typeface="Helvetica" pitchFamily="2" charset="0"/>
              </a:rPr>
              <a:t> (fill in the blank),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drag-and-drop</a:t>
            </a:r>
            <a:r>
              <a:rPr lang="en-GB" dirty="0">
                <a:latin typeface="Helvetica" pitchFamily="2" charset="0"/>
              </a:rPr>
              <a:t> (word</a:t>
            </a:r>
          </a:p>
          <a:p>
            <a:pPr algn="ctr"/>
            <a:r>
              <a:rPr lang="en-GB" dirty="0">
                <a:latin typeface="Helvetica" pitchFamily="2" charset="0"/>
              </a:rPr>
              <a:t>cluster),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MCQ quiz</a:t>
            </a:r>
            <a:r>
              <a:rPr lang="en-GB" dirty="0">
                <a:latin typeface="Helvetica" pitchFamily="2" charset="0"/>
              </a:rPr>
              <a:t>,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animated target-and-swipe</a:t>
            </a:r>
            <a:r>
              <a:rPr lang="en-GB" dirty="0">
                <a:latin typeface="Helvetica" pitchFamily="2" charset="0"/>
              </a:rPr>
              <a:t>,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comic book</a:t>
            </a:r>
            <a:r>
              <a:rPr lang="en-GB" dirty="0">
                <a:latin typeface="Helvetica" pitchFamily="2" charset="0"/>
              </a:rPr>
              <a:t>, and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video scenario</a:t>
            </a:r>
            <a:r>
              <a:rPr lang="en-GB" dirty="0">
                <a:latin typeface="Helvetica" pitchFamily="2" charset="0"/>
              </a:rPr>
              <a:t>.</a:t>
            </a: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7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B2F4F-0784-1946-B96C-A861CE1A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Learning-Game Mechanics Mapping Example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A0D328-8A71-1840-8B02-64F1543C1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7" y="1879412"/>
            <a:ext cx="4778920" cy="309917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58498D-477B-3E4A-843E-FA456706E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816" y="1913642"/>
            <a:ext cx="7403184" cy="35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turn on Emotion trong 2020 | Cảm giác, Tự kỷ, Giáo dục">
            <a:extLst>
              <a:ext uri="{FF2B5EF4-FFF2-40B4-BE49-F238E27FC236}">
                <a16:creationId xmlns:a16="http://schemas.microsoft.com/office/drawing/2014/main" id="{3E22AC6D-2C3C-AF4F-97FE-6B6478B6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20" y="1156551"/>
            <a:ext cx="7447176" cy="55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46C24D-3245-F440-919F-F8EED880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016" y="329226"/>
            <a:ext cx="1068253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71 students </a:t>
            </a:r>
            <a:r>
              <a:rPr lang="en-US" sz="2800" dirty="0"/>
              <a:t>at the </a:t>
            </a:r>
            <a:r>
              <a:rPr lang="en-US" sz="2800" b="1" i="1" dirty="0"/>
              <a:t>Private University in Radom, Poland</a:t>
            </a:r>
            <a:r>
              <a:rPr lang="en-US" sz="2800" dirty="0"/>
              <a:t>, who were undertaking a module on </a:t>
            </a:r>
            <a:r>
              <a:rPr lang="en-US" sz="2800" b="1" i="1" dirty="0"/>
              <a:t>‘Social aspects of the integration process in Europe’ (</a:t>
            </a:r>
            <a:r>
              <a:rPr lang="en-GB" sz="2800" b="1" dirty="0"/>
              <a:t>a response to the Covid-19 pandemic)</a:t>
            </a:r>
            <a:endParaRPr lang="en-US" sz="2800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810A5-7EFE-F64A-AE53-8AF5C61AC21C}"/>
              </a:ext>
            </a:extLst>
          </p:cNvPr>
          <p:cNvSpPr/>
          <p:nvPr/>
        </p:nvSpPr>
        <p:spPr>
          <a:xfrm>
            <a:off x="1951349" y="3429000"/>
            <a:ext cx="104782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itchFamily="2" charset="0"/>
              </a:rPr>
              <a:t> 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96% </a:t>
            </a:r>
            <a:r>
              <a:rPr lang="en-GB" sz="2400" dirty="0">
                <a:latin typeface="Helvetica" pitchFamily="2" charset="0"/>
              </a:rPr>
              <a:t>found the interactive media to be highly engaging,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100%</a:t>
            </a:r>
            <a:r>
              <a:rPr lang="en-GB" sz="2400" dirty="0">
                <a:latin typeface="Helvetica" pitchFamily="2" charset="0"/>
              </a:rPr>
              <a:t> found the games to be connected to the learning objectives (</a:t>
            </a:r>
            <a:r>
              <a:rPr lang="en-GB" sz="2400" b="1" dirty="0">
                <a:latin typeface="Helvetica" pitchFamily="2" charset="0"/>
              </a:rPr>
              <a:t>41%</a:t>
            </a:r>
            <a:r>
              <a:rPr lang="en-GB" sz="2400" dirty="0">
                <a:latin typeface="Helvetica" pitchFamily="2" charset="0"/>
              </a:rPr>
              <a:t> rated it high),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93%</a:t>
            </a:r>
            <a:r>
              <a:rPr lang="en-GB" sz="2400" dirty="0">
                <a:latin typeface="Helvetica" pitchFamily="2" charset="0"/>
              </a:rPr>
              <a:t> of the students stated that the mini-games can be used separately as stand-alone learning resources, </a:t>
            </a:r>
            <a:endParaRPr lang="en-GB" sz="2400" dirty="0">
              <a:effectLst/>
              <a:latin typeface="Helvetica" pitchFamily="2" charset="0"/>
            </a:endParaRPr>
          </a:p>
        </p:txBody>
      </p:sp>
      <p:pic>
        <p:nvPicPr>
          <p:cNvPr id="6" name="Graphic 5" descr="Clipboard Partially Crossed">
            <a:extLst>
              <a:ext uri="{FF2B5EF4-FFF2-40B4-BE49-F238E27FC236}">
                <a16:creationId xmlns:a16="http://schemas.microsoft.com/office/drawing/2014/main" id="{0DC72713-1BEE-954E-A506-9D3B3BE1B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097" y="329226"/>
            <a:ext cx="1197916" cy="1197916"/>
          </a:xfrm>
          <a:prstGeom prst="rect">
            <a:avLst/>
          </a:prstGeom>
        </p:spPr>
      </p:pic>
      <p:pic>
        <p:nvPicPr>
          <p:cNvPr id="8" name="Graphic 7" descr="Presentation with pie chart">
            <a:extLst>
              <a:ext uri="{FF2B5EF4-FFF2-40B4-BE49-F238E27FC236}">
                <a16:creationId xmlns:a16="http://schemas.microsoft.com/office/drawing/2014/main" id="{6ECD3345-8CF5-4740-B79E-2DB63FEE6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450" y="3251632"/>
            <a:ext cx="1877899" cy="18778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A12CD0-15DB-D848-A7AA-2667F101D45B}"/>
              </a:ext>
            </a:extLst>
          </p:cNvPr>
          <p:cNvSpPr/>
          <p:nvPr/>
        </p:nvSpPr>
        <p:spPr>
          <a:xfrm>
            <a:off x="1436016" y="1754302"/>
            <a:ext cx="8424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 • How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engaging</a:t>
            </a:r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 are the interactive media, such as mini-games?</a:t>
            </a:r>
          </a:p>
          <a:p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 • Do these mini-games support the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specific learning objec</a:t>
            </a:r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tives and topics?</a:t>
            </a:r>
          </a:p>
          <a:p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 • Do you think that they can be used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separately as a learning resource</a:t>
            </a:r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?</a:t>
            </a:r>
          </a:p>
          <a:p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 • Which are the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top three mini-games </a:t>
            </a:r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that are both engaging and educational?</a:t>
            </a:r>
            <a:endParaRPr lang="en-GB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3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44EBE9A-B998-BF47-8F69-CAE327127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543431"/>
              </p:ext>
            </p:extLst>
          </p:nvPr>
        </p:nvGraphicFramePr>
        <p:xfrm>
          <a:off x="-946870" y="79508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5CE546-6D0B-C74C-BCFD-D65F43D79437}"/>
              </a:ext>
            </a:extLst>
          </p:cNvPr>
          <p:cNvSpPr/>
          <p:nvPr/>
        </p:nvSpPr>
        <p:spPr>
          <a:xfrm>
            <a:off x="7380402" y="2514600"/>
            <a:ext cx="43771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Interactivity</a:t>
            </a:r>
            <a:r>
              <a:rPr lang="en-GB" dirty="0">
                <a:latin typeface="Helvetica" pitchFamily="2" charset="0"/>
              </a:rPr>
              <a:t> is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effectLst/>
                <a:latin typeface="Helvetica" pitchFamily="2" charset="0"/>
              </a:rPr>
              <a:t>Simplicity</a:t>
            </a:r>
            <a:r>
              <a:rPr lang="en-GB" dirty="0">
                <a:effectLst/>
                <a:latin typeface="Helvetica" pitchFamily="2" charset="0"/>
              </a:rPr>
              <a:t> (yet with a level of challenge)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Drag and Drop for ‘what is culture’ in module 1- most votes as top (no 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Comic-book for check your knowledge segment in Module 8– second hi</a:t>
            </a:r>
            <a:r>
              <a:rPr lang="en-GB" dirty="0">
                <a:latin typeface="Helvetica" pitchFamily="2" charset="0"/>
              </a:rPr>
              <a:t>ghest number of overall votes for top (no. 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Length </a:t>
            </a:r>
            <a:r>
              <a:rPr lang="en-GB" dirty="0">
                <a:latin typeface="Helvetica" pitchFamily="2" charset="0"/>
              </a:rPr>
              <a:t>is important (need more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Video-based not voted in top 3 – perhaps lengthier and will require more time investment </a:t>
            </a:r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5" name="Graphic 4" descr="Badge Question Mark">
            <a:extLst>
              <a:ext uri="{FF2B5EF4-FFF2-40B4-BE49-F238E27FC236}">
                <a16:creationId xmlns:a16="http://schemas.microsoft.com/office/drawing/2014/main" id="{58BDC852-8859-6B46-AA14-EEB4D733C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5756" y="3231037"/>
            <a:ext cx="1284402" cy="12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9478" r="48092"/>
          <a:stretch/>
        </p:blipFill>
        <p:spPr>
          <a:xfrm rot="10800000">
            <a:off x="2" y="128192"/>
            <a:ext cx="2922652" cy="3289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192"/>
            <a:ext cx="12192002" cy="11767569"/>
          </a:xfrm>
          <a:prstGeom prst="rect">
            <a:avLst/>
          </a:prstGeom>
        </p:spPr>
      </p:pic>
      <p:sp>
        <p:nvSpPr>
          <p:cNvPr id="11" name="Shape 96"/>
          <p:cNvSpPr/>
          <p:nvPr/>
        </p:nvSpPr>
        <p:spPr>
          <a:xfrm>
            <a:off x="3128127" y="723543"/>
            <a:ext cx="5077909" cy="196977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defRPr sz="14500" b="1" spc="-725">
                <a:solidFill>
                  <a:srgbClr val="164F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r" defTabSz="701040">
              <a:defRPr sz="1800" b="0" spc="0">
                <a:solidFill>
                  <a:srgbClr val="000000"/>
                </a:solidFill>
              </a:defRPr>
            </a:pPr>
            <a:r>
              <a:rPr lang="en-GB" sz="8000" spc="-200" dirty="0">
                <a:solidFill>
                  <a:schemeClr val="accent6">
                    <a:lumMod val="75000"/>
                  </a:schemeClr>
                </a:solidFill>
                <a:latin typeface="Arial"/>
                <a:ea typeface="Apple LiGothic" charset="0"/>
                <a:cs typeface="Arial"/>
              </a:rPr>
              <a:t>Thank </a:t>
            </a:r>
            <a:r>
              <a:rPr lang="en-GB" sz="8000" spc="-200" dirty="0">
                <a:solidFill>
                  <a:srgbClr val="C00000"/>
                </a:solidFill>
                <a:latin typeface="Arial"/>
                <a:ea typeface="Apple LiGothic" charset="0"/>
                <a:cs typeface="Arial"/>
              </a:rPr>
              <a:t>You!</a:t>
            </a:r>
            <a:r>
              <a:rPr lang="en-GB" sz="8000" spc="-200" dirty="0">
                <a:solidFill>
                  <a:srgbClr val="0070C0"/>
                </a:solidFill>
                <a:latin typeface="Arial"/>
                <a:ea typeface="Apple LiGothic" charset="0"/>
                <a:cs typeface="Arial"/>
              </a:rPr>
              <a:t> </a:t>
            </a:r>
            <a:endParaRPr lang="en-GB" sz="4000" spc="-200" dirty="0">
              <a:solidFill>
                <a:schemeClr val="accent6">
                  <a:lumMod val="75000"/>
                </a:schemeClr>
              </a:solidFill>
              <a:latin typeface="Arial"/>
              <a:ea typeface="Apple LiGothic" charset="0"/>
              <a:cs typeface="Arial"/>
            </a:endParaRPr>
          </a:p>
          <a:p>
            <a:pPr algn="r" defTabSz="701040">
              <a:defRPr sz="1800" b="0" spc="0">
                <a:solidFill>
                  <a:srgbClr val="000000"/>
                </a:solidFill>
              </a:defRPr>
            </a:pPr>
            <a:endParaRPr lang="en-GB" sz="4800" i="1" spc="-200" dirty="0">
              <a:solidFill>
                <a:schemeClr val="accent2">
                  <a:lumMod val="75000"/>
                </a:schemeClr>
              </a:solidFill>
              <a:latin typeface="Arial"/>
              <a:ea typeface="Apple LiGothic" charset="0"/>
              <a:cs typeface="Arial"/>
            </a:endParaRPr>
          </a:p>
        </p:txBody>
      </p:sp>
      <p:pic>
        <p:nvPicPr>
          <p:cNvPr id="14" name="Picture 13" descr="LOGO_above_entrance_doors.ai">
            <a:extLst>
              <a:ext uri="{FF2B5EF4-FFF2-40B4-BE49-F238E27FC236}">
                <a16:creationId xmlns:a16="http://schemas.microsoft.com/office/drawing/2014/main" id="{46688EA5-75B8-2F44-9E2E-1CEE4DBFE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06" y="5706672"/>
            <a:ext cx="3183764" cy="122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08FC0-DB3C-E640-B4C4-5B1B51DB38C8}"/>
              </a:ext>
            </a:extLst>
          </p:cNvPr>
          <p:cNvSpPr txBox="1"/>
          <p:nvPr/>
        </p:nvSpPr>
        <p:spPr>
          <a:xfrm>
            <a:off x="8206036" y="3845415"/>
            <a:ext cx="2406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Prof. Sylvester Arnab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@sarnab75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sylvesterarnab.com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83CF4C-44E0-F547-82D1-0B1193C33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49" y="2822510"/>
            <a:ext cx="5140396" cy="309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914A6-DABA-E34F-A116-7DA73BA7A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61000"/>
                    </a14:imgEffect>
                    <a14:imgEffect>
                      <a14:brightnessContrast bright="-5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31" y="5799296"/>
            <a:ext cx="1762103" cy="1211446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E1BB968-24AF-CF4A-8A64-60EF2A8C1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239" y="3433295"/>
            <a:ext cx="1692108" cy="1703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EDB8BF-6F18-8B41-B868-3D8E825BF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0169" y="294204"/>
            <a:ext cx="3312919" cy="76197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4089B8-A870-496C-A76A-C7F760BE6B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31" y="224799"/>
            <a:ext cx="2845860" cy="12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 descr="Puzzle pieces">
            <a:extLst>
              <a:ext uri="{FF2B5EF4-FFF2-40B4-BE49-F238E27FC236}">
                <a16:creationId xmlns:a16="http://schemas.microsoft.com/office/drawing/2014/main" id="{C3D9C7D1-BD51-3049-8241-648CE531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767" y="284471"/>
            <a:ext cx="6908181" cy="6908181"/>
          </a:xfrm>
          <a:prstGeom prst="rect">
            <a:avLst/>
          </a:prstGeom>
        </p:spPr>
      </p:pic>
      <p:pic>
        <p:nvPicPr>
          <p:cNvPr id="1026" name="Picture 2" descr="Microlearning Breaks Down Training To Build It Up - eLearning Industry">
            <a:extLst>
              <a:ext uri="{FF2B5EF4-FFF2-40B4-BE49-F238E27FC236}">
                <a16:creationId xmlns:a16="http://schemas.microsoft.com/office/drawing/2014/main" id="{BE63D23D-3242-0D4D-9A4B-0384D8D7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702"/>
            <a:ext cx="6244317" cy="39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52D5C-9C48-9144-B68E-C32FFFFBEA76}"/>
              </a:ext>
            </a:extLst>
          </p:cNvPr>
          <p:cNvSpPr txBox="1"/>
          <p:nvPr/>
        </p:nvSpPr>
        <p:spPr>
          <a:xfrm>
            <a:off x="0" y="4515438"/>
            <a:ext cx="2457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Original image from: eLearning Industry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7C7E06-86FD-5E44-A190-BAFBD5B58505}"/>
              </a:ext>
            </a:extLst>
          </p:cNvPr>
          <p:cNvGrpSpPr/>
          <p:nvPr/>
        </p:nvGrpSpPr>
        <p:grpSpPr>
          <a:xfrm>
            <a:off x="6716227" y="2162018"/>
            <a:ext cx="1973829" cy="2631016"/>
            <a:chOff x="7008460" y="2143164"/>
            <a:chExt cx="1973829" cy="2631016"/>
          </a:xfrm>
        </p:grpSpPr>
        <p:pic>
          <p:nvPicPr>
            <p:cNvPr id="21" name="Graphic 20" descr="Puzzle pieces">
              <a:extLst>
                <a:ext uri="{FF2B5EF4-FFF2-40B4-BE49-F238E27FC236}">
                  <a16:creationId xmlns:a16="http://schemas.microsoft.com/office/drawing/2014/main" id="{0979D254-E45E-D24B-86F3-CB6B9715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08460" y="3170160"/>
              <a:ext cx="675008" cy="675008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3B2BA91-01DE-AC47-9140-9DE35AAE5F32}"/>
                </a:ext>
              </a:extLst>
            </p:cNvPr>
            <p:cNvGrpSpPr/>
            <p:nvPr/>
          </p:nvGrpSpPr>
          <p:grpSpPr>
            <a:xfrm>
              <a:off x="7018617" y="2143164"/>
              <a:ext cx="1963672" cy="2028030"/>
              <a:chOff x="7018617" y="2143164"/>
              <a:chExt cx="1963672" cy="202803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C5CA1A8-78D1-894C-9BE2-0F2C974F172F}"/>
                  </a:ext>
                </a:extLst>
              </p:cNvPr>
              <p:cNvGrpSpPr/>
              <p:nvPr/>
            </p:nvGrpSpPr>
            <p:grpSpPr>
              <a:xfrm>
                <a:off x="7018617" y="2220361"/>
                <a:ext cx="1176840" cy="1117081"/>
                <a:chOff x="8040864" y="2656765"/>
                <a:chExt cx="1752670" cy="1686635"/>
              </a:xfrm>
            </p:grpSpPr>
            <p:pic>
              <p:nvPicPr>
                <p:cNvPr id="7" name="Graphic 6" descr="Game controller">
                  <a:extLst>
                    <a:ext uri="{FF2B5EF4-FFF2-40B4-BE49-F238E27FC236}">
                      <a16:creationId xmlns:a16="http://schemas.microsoft.com/office/drawing/2014/main" id="{37649D3F-DBDD-A240-ADDB-030ABD7400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864" y="337167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" name="Graphic 8" descr="Game controller">
                  <a:extLst>
                    <a:ext uri="{FF2B5EF4-FFF2-40B4-BE49-F238E27FC236}">
                      <a16:creationId xmlns:a16="http://schemas.microsoft.com/office/drawing/2014/main" id="{F950AE2F-1EF9-F84E-8E51-DFAB977A7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34290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1" name="Graphic 10" descr="Puzzle pieces">
                  <a:extLst>
                    <a:ext uri="{FF2B5EF4-FFF2-40B4-BE49-F238E27FC236}">
                      <a16:creationId xmlns:a16="http://schemas.microsoft.com/office/drawing/2014/main" id="{34733641-980B-3646-8D7E-E06CCA85E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973" y="265676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3" name="Graphic 12" descr="Tic Tac Toe">
                  <a:extLst>
                    <a:ext uri="{FF2B5EF4-FFF2-40B4-BE49-F238E27FC236}">
                      <a16:creationId xmlns:a16="http://schemas.microsoft.com/office/drawing/2014/main" id="{4F964E55-5E70-4542-8982-641249CF9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265676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18" name="Graphic 17" descr="Tic Tac Toe">
                <a:extLst>
                  <a:ext uri="{FF2B5EF4-FFF2-40B4-BE49-F238E27FC236}">
                    <a16:creationId xmlns:a16="http://schemas.microsoft.com/office/drawing/2014/main" id="{FBD33545-903D-AA47-8C6A-95EAF229A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358231" y="3621571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19" name="Graphic 18" descr="Game controller">
                <a:extLst>
                  <a:ext uri="{FF2B5EF4-FFF2-40B4-BE49-F238E27FC236}">
                    <a16:creationId xmlns:a16="http://schemas.microsoft.com/office/drawing/2014/main" id="{EA8F0F22-69DC-1540-A2F8-E756A729A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1232654">
                <a:off x="8222279" y="2143164"/>
                <a:ext cx="760010" cy="760010"/>
              </a:xfrm>
              <a:prstGeom prst="rect">
                <a:avLst/>
              </a:prstGeom>
            </p:spPr>
          </p:pic>
          <p:pic>
            <p:nvPicPr>
              <p:cNvPr id="20" name="Graphic 19" descr="Game controller">
                <a:extLst>
                  <a:ext uri="{FF2B5EF4-FFF2-40B4-BE49-F238E27FC236}">
                    <a16:creationId xmlns:a16="http://schemas.microsoft.com/office/drawing/2014/main" id="{5EEA217C-DAC2-E248-8349-E519962A8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22137" y="3683088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30" name="Graphic 29" descr="Game controller">
                <a:extLst>
                  <a:ext uri="{FF2B5EF4-FFF2-40B4-BE49-F238E27FC236}">
                    <a16:creationId xmlns:a16="http://schemas.microsoft.com/office/drawing/2014/main" id="{FC20281E-19F7-E04C-AC3A-4B4A60F5E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02490" y="3189134"/>
                <a:ext cx="675008" cy="675008"/>
              </a:xfrm>
              <a:prstGeom prst="rect">
                <a:avLst/>
              </a:prstGeom>
            </p:spPr>
          </p:pic>
          <p:pic>
            <p:nvPicPr>
              <p:cNvPr id="32" name="Graphic 31" descr="Tic Tac Toe">
                <a:extLst>
                  <a:ext uri="{FF2B5EF4-FFF2-40B4-BE49-F238E27FC236}">
                    <a16:creationId xmlns:a16="http://schemas.microsoft.com/office/drawing/2014/main" id="{79B32341-60BD-A441-9DC6-54E8B09DA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069401" y="3741547"/>
                <a:ext cx="362734" cy="362734"/>
              </a:xfrm>
              <a:prstGeom prst="rect">
                <a:avLst/>
              </a:prstGeom>
            </p:spPr>
          </p:pic>
        </p:grpSp>
        <p:pic>
          <p:nvPicPr>
            <p:cNvPr id="35" name="Graphic 34" descr="Tic Tac Toe">
              <a:extLst>
                <a:ext uri="{FF2B5EF4-FFF2-40B4-BE49-F238E27FC236}">
                  <a16:creationId xmlns:a16="http://schemas.microsoft.com/office/drawing/2014/main" id="{51677C05-988B-9C4B-A75D-4796ED99F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32811" y="4286074"/>
              <a:ext cx="488106" cy="48810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CAC412-1D18-6247-9423-1DBF62CF0EDF}"/>
              </a:ext>
            </a:extLst>
          </p:cNvPr>
          <p:cNvGrpSpPr/>
          <p:nvPr/>
        </p:nvGrpSpPr>
        <p:grpSpPr>
          <a:xfrm rot="17584418" flipH="1">
            <a:off x="9686824" y="1426852"/>
            <a:ext cx="1797472" cy="1828885"/>
            <a:chOff x="7018617" y="2143164"/>
            <a:chExt cx="1963672" cy="202803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7EDFA3F-3E12-0542-9513-A7A81D196F3B}"/>
                </a:ext>
              </a:extLst>
            </p:cNvPr>
            <p:cNvGrpSpPr/>
            <p:nvPr/>
          </p:nvGrpSpPr>
          <p:grpSpPr>
            <a:xfrm>
              <a:off x="7018617" y="2220361"/>
              <a:ext cx="1176840" cy="1117081"/>
              <a:chOff x="8040864" y="2656765"/>
              <a:chExt cx="1752670" cy="1686635"/>
            </a:xfrm>
          </p:grpSpPr>
          <p:pic>
            <p:nvPicPr>
              <p:cNvPr id="45" name="Graphic 44" descr="Game controller">
                <a:extLst>
                  <a:ext uri="{FF2B5EF4-FFF2-40B4-BE49-F238E27FC236}">
                    <a16:creationId xmlns:a16="http://schemas.microsoft.com/office/drawing/2014/main" id="{4E0E4CCB-7B5A-7442-AB69-CA1A6C2D8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040864" y="337167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6" name="Graphic 45" descr="Game controller">
                <a:extLst>
                  <a:ext uri="{FF2B5EF4-FFF2-40B4-BE49-F238E27FC236}">
                    <a16:creationId xmlns:a16="http://schemas.microsoft.com/office/drawing/2014/main" id="{1A95C81C-707D-BF42-8892-8305B0C48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879134" y="34290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7" name="Graphic 46" descr="Puzzle pieces">
                <a:extLst>
                  <a:ext uri="{FF2B5EF4-FFF2-40B4-BE49-F238E27FC236}">
                    <a16:creationId xmlns:a16="http://schemas.microsoft.com/office/drawing/2014/main" id="{731A6721-FBBA-1944-824F-02D9E11ED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62973" y="265676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8" name="Graphic 47" descr="Tic Tac Toe">
                <a:extLst>
                  <a:ext uri="{FF2B5EF4-FFF2-40B4-BE49-F238E27FC236}">
                    <a16:creationId xmlns:a16="http://schemas.microsoft.com/office/drawing/2014/main" id="{F7371B18-7BA1-214C-9246-484008007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8879134" y="265676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40" name="Graphic 39" descr="Tic Tac Toe">
              <a:extLst>
                <a:ext uri="{FF2B5EF4-FFF2-40B4-BE49-F238E27FC236}">
                  <a16:creationId xmlns:a16="http://schemas.microsoft.com/office/drawing/2014/main" id="{EA846C26-95AC-6249-9DAC-D09C75B70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358231" y="3621571"/>
              <a:ext cx="488106" cy="488106"/>
            </a:xfrm>
            <a:prstGeom prst="rect">
              <a:avLst/>
            </a:prstGeom>
          </p:spPr>
        </p:pic>
        <p:pic>
          <p:nvPicPr>
            <p:cNvPr id="41" name="Graphic 40" descr="Game controller">
              <a:extLst>
                <a:ext uri="{FF2B5EF4-FFF2-40B4-BE49-F238E27FC236}">
                  <a16:creationId xmlns:a16="http://schemas.microsoft.com/office/drawing/2014/main" id="{9F27C2E1-C7B2-C14B-98D1-1E7E05DD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1232654">
              <a:off x="8222279" y="2143164"/>
              <a:ext cx="760010" cy="760010"/>
            </a:xfrm>
            <a:prstGeom prst="rect">
              <a:avLst/>
            </a:prstGeom>
          </p:spPr>
        </p:pic>
        <p:pic>
          <p:nvPicPr>
            <p:cNvPr id="42" name="Graphic 41" descr="Game controller">
              <a:extLst>
                <a:ext uri="{FF2B5EF4-FFF2-40B4-BE49-F238E27FC236}">
                  <a16:creationId xmlns:a16="http://schemas.microsoft.com/office/drawing/2014/main" id="{E8582221-C345-DA46-A77D-B852C2429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22137" y="3683088"/>
              <a:ext cx="488106" cy="488106"/>
            </a:xfrm>
            <a:prstGeom prst="rect">
              <a:avLst/>
            </a:prstGeom>
          </p:spPr>
        </p:pic>
        <p:pic>
          <p:nvPicPr>
            <p:cNvPr id="43" name="Graphic 42" descr="Game controller">
              <a:extLst>
                <a:ext uri="{FF2B5EF4-FFF2-40B4-BE49-F238E27FC236}">
                  <a16:creationId xmlns:a16="http://schemas.microsoft.com/office/drawing/2014/main" id="{9D98B2FF-CDC9-8D46-8AD5-DA3C72A4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02490" y="3189134"/>
              <a:ext cx="675008" cy="675008"/>
            </a:xfrm>
            <a:prstGeom prst="rect">
              <a:avLst/>
            </a:prstGeom>
          </p:spPr>
        </p:pic>
        <p:pic>
          <p:nvPicPr>
            <p:cNvPr id="44" name="Graphic 43" descr="Tic Tac Toe">
              <a:extLst>
                <a:ext uri="{FF2B5EF4-FFF2-40B4-BE49-F238E27FC236}">
                  <a16:creationId xmlns:a16="http://schemas.microsoft.com/office/drawing/2014/main" id="{4F0F5D73-9261-4445-A446-79E8AE56E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069401" y="3741547"/>
              <a:ext cx="362734" cy="362734"/>
            </a:xfrm>
            <a:prstGeom prst="rect">
              <a:avLst/>
            </a:prstGeom>
          </p:spPr>
        </p:pic>
      </p:grpSp>
      <p:pic>
        <p:nvPicPr>
          <p:cNvPr id="49" name="Graphic 48" descr="Tic Tac Toe">
            <a:extLst>
              <a:ext uri="{FF2B5EF4-FFF2-40B4-BE49-F238E27FC236}">
                <a16:creationId xmlns:a16="http://schemas.microsoft.com/office/drawing/2014/main" id="{AF12E1CA-9057-3049-AFA0-7B2BF7D25B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89618" y="1600631"/>
            <a:ext cx="488106" cy="488106"/>
          </a:xfrm>
          <a:prstGeom prst="rect">
            <a:avLst/>
          </a:prstGeom>
        </p:spPr>
      </p:pic>
      <p:pic>
        <p:nvPicPr>
          <p:cNvPr id="50" name="Graphic 49" descr="Tic Tac Toe">
            <a:extLst>
              <a:ext uri="{FF2B5EF4-FFF2-40B4-BE49-F238E27FC236}">
                <a16:creationId xmlns:a16="http://schemas.microsoft.com/office/drawing/2014/main" id="{3CD1570C-ED90-5248-AA8D-ECE3184B11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5151" y="1657362"/>
            <a:ext cx="488106" cy="4881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C52D5F4-23D7-1B47-AE82-8A02FA090E04}"/>
              </a:ext>
            </a:extLst>
          </p:cNvPr>
          <p:cNvGrpSpPr/>
          <p:nvPr/>
        </p:nvGrpSpPr>
        <p:grpSpPr>
          <a:xfrm rot="16200000">
            <a:off x="7027320" y="3966817"/>
            <a:ext cx="1936715" cy="2575393"/>
            <a:chOff x="7008460" y="2143164"/>
            <a:chExt cx="1973829" cy="2631016"/>
          </a:xfrm>
        </p:grpSpPr>
        <p:pic>
          <p:nvPicPr>
            <p:cNvPr id="53" name="Graphic 52" descr="Puzzle pieces">
              <a:extLst>
                <a:ext uri="{FF2B5EF4-FFF2-40B4-BE49-F238E27FC236}">
                  <a16:creationId xmlns:a16="http://schemas.microsoft.com/office/drawing/2014/main" id="{6F011B8E-6072-0840-925C-B566518E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008460" y="3170160"/>
              <a:ext cx="675008" cy="67500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892A399-502D-784D-B15A-0039C31FC0ED}"/>
                </a:ext>
              </a:extLst>
            </p:cNvPr>
            <p:cNvGrpSpPr/>
            <p:nvPr/>
          </p:nvGrpSpPr>
          <p:grpSpPr>
            <a:xfrm>
              <a:off x="7018617" y="2143164"/>
              <a:ext cx="1963672" cy="2028030"/>
              <a:chOff x="7018617" y="2143164"/>
              <a:chExt cx="1963672" cy="202803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6B046FB-0D04-EC41-BAA8-54071D506F1A}"/>
                  </a:ext>
                </a:extLst>
              </p:cNvPr>
              <p:cNvGrpSpPr/>
              <p:nvPr/>
            </p:nvGrpSpPr>
            <p:grpSpPr>
              <a:xfrm>
                <a:off x="7018617" y="2220361"/>
                <a:ext cx="1176840" cy="1117081"/>
                <a:chOff x="8040864" y="2656765"/>
                <a:chExt cx="1752670" cy="1686635"/>
              </a:xfrm>
            </p:grpSpPr>
            <p:pic>
              <p:nvPicPr>
                <p:cNvPr id="62" name="Graphic 61" descr="Game controller">
                  <a:extLst>
                    <a:ext uri="{FF2B5EF4-FFF2-40B4-BE49-F238E27FC236}">
                      <a16:creationId xmlns:a16="http://schemas.microsoft.com/office/drawing/2014/main" id="{3970B394-D0FD-BA4B-A551-3AEDBDCA8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864" y="337167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3" name="Graphic 62" descr="Game controller">
                  <a:extLst>
                    <a:ext uri="{FF2B5EF4-FFF2-40B4-BE49-F238E27FC236}">
                      <a16:creationId xmlns:a16="http://schemas.microsoft.com/office/drawing/2014/main" id="{B6FFC18A-DF5B-B145-A404-1B2D7E25A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34290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4" name="Graphic 63" descr="Puzzle pieces">
                  <a:extLst>
                    <a:ext uri="{FF2B5EF4-FFF2-40B4-BE49-F238E27FC236}">
                      <a16:creationId xmlns:a16="http://schemas.microsoft.com/office/drawing/2014/main" id="{24E3384F-9657-7F44-82B1-3543864EE6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973" y="265676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5" name="Graphic 64" descr="Tic Tac Toe">
                  <a:extLst>
                    <a:ext uri="{FF2B5EF4-FFF2-40B4-BE49-F238E27FC236}">
                      <a16:creationId xmlns:a16="http://schemas.microsoft.com/office/drawing/2014/main" id="{2AF8BF77-8347-3943-8633-644FB4A504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265676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57" name="Graphic 56" descr="Tic Tac Toe">
                <a:extLst>
                  <a:ext uri="{FF2B5EF4-FFF2-40B4-BE49-F238E27FC236}">
                    <a16:creationId xmlns:a16="http://schemas.microsoft.com/office/drawing/2014/main" id="{B2E1AF4F-0B19-E24A-B7EB-B5149B1A3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8358231" y="3621571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58" name="Graphic 57" descr="Game controller">
                <a:extLst>
                  <a:ext uri="{FF2B5EF4-FFF2-40B4-BE49-F238E27FC236}">
                    <a16:creationId xmlns:a16="http://schemas.microsoft.com/office/drawing/2014/main" id="{3A9DDF63-04BA-234F-B944-A7E0BBCD4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 rot="21232654">
                <a:off x="8222279" y="2143164"/>
                <a:ext cx="760010" cy="760010"/>
              </a:xfrm>
              <a:prstGeom prst="rect">
                <a:avLst/>
              </a:prstGeom>
            </p:spPr>
          </p:pic>
          <p:pic>
            <p:nvPicPr>
              <p:cNvPr id="59" name="Graphic 58" descr="Game controller">
                <a:extLst>
                  <a:ext uri="{FF2B5EF4-FFF2-40B4-BE49-F238E27FC236}">
                    <a16:creationId xmlns:a16="http://schemas.microsoft.com/office/drawing/2014/main" id="{FA4A8CA3-61C4-9944-A7DD-92195D9BB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7722137" y="3683088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60" name="Graphic 59" descr="Game controller">
                <a:extLst>
                  <a:ext uri="{FF2B5EF4-FFF2-40B4-BE49-F238E27FC236}">
                    <a16:creationId xmlns:a16="http://schemas.microsoft.com/office/drawing/2014/main" id="{9CCEEE21-9E73-FB46-823B-6970B88BA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7602490" y="3189134"/>
                <a:ext cx="675008" cy="675008"/>
              </a:xfrm>
              <a:prstGeom prst="rect">
                <a:avLst/>
              </a:prstGeom>
            </p:spPr>
          </p:pic>
          <p:pic>
            <p:nvPicPr>
              <p:cNvPr id="61" name="Graphic 60" descr="Tic Tac Toe">
                <a:extLst>
                  <a:ext uri="{FF2B5EF4-FFF2-40B4-BE49-F238E27FC236}">
                    <a16:creationId xmlns:a16="http://schemas.microsoft.com/office/drawing/2014/main" id="{F0BC13CB-5CE3-954E-9037-27A530B69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7069401" y="3741547"/>
                <a:ext cx="362734" cy="362734"/>
              </a:xfrm>
              <a:prstGeom prst="rect">
                <a:avLst/>
              </a:prstGeom>
            </p:spPr>
          </p:pic>
        </p:grpSp>
        <p:pic>
          <p:nvPicPr>
            <p:cNvPr id="55" name="Graphic 54" descr="Tic Tac Toe">
              <a:extLst>
                <a:ext uri="{FF2B5EF4-FFF2-40B4-BE49-F238E27FC236}">
                  <a16:creationId xmlns:a16="http://schemas.microsoft.com/office/drawing/2014/main" id="{5C26D074-0856-2149-96CC-642A38A7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7732811" y="4286074"/>
              <a:ext cx="488106" cy="4881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ABC79E2-3615-5B47-8A23-1C776B50EC2E}"/>
              </a:ext>
            </a:extLst>
          </p:cNvPr>
          <p:cNvGrpSpPr/>
          <p:nvPr/>
        </p:nvGrpSpPr>
        <p:grpSpPr>
          <a:xfrm flipH="1" flipV="1">
            <a:off x="8854181" y="3627781"/>
            <a:ext cx="1930005" cy="2656750"/>
            <a:chOff x="7008460" y="2143164"/>
            <a:chExt cx="1973829" cy="2631016"/>
          </a:xfrm>
        </p:grpSpPr>
        <p:pic>
          <p:nvPicPr>
            <p:cNvPr id="67" name="Graphic 66" descr="Puzzle pieces">
              <a:extLst>
                <a:ext uri="{FF2B5EF4-FFF2-40B4-BE49-F238E27FC236}">
                  <a16:creationId xmlns:a16="http://schemas.microsoft.com/office/drawing/2014/main" id="{1BF169A9-D53B-214D-B79E-8F6E8311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008460" y="3170160"/>
              <a:ext cx="675008" cy="675008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218071D-815A-FA4A-BD8E-38659C7A0E7B}"/>
                </a:ext>
              </a:extLst>
            </p:cNvPr>
            <p:cNvGrpSpPr/>
            <p:nvPr/>
          </p:nvGrpSpPr>
          <p:grpSpPr>
            <a:xfrm>
              <a:off x="7018617" y="2143164"/>
              <a:ext cx="1963672" cy="2028030"/>
              <a:chOff x="7018617" y="2143164"/>
              <a:chExt cx="1963672" cy="202803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7AFEC47-9361-4F46-AC89-7B97C01B8DC6}"/>
                  </a:ext>
                </a:extLst>
              </p:cNvPr>
              <p:cNvGrpSpPr/>
              <p:nvPr/>
            </p:nvGrpSpPr>
            <p:grpSpPr>
              <a:xfrm>
                <a:off x="7018617" y="2220361"/>
                <a:ext cx="1176840" cy="1117081"/>
                <a:chOff x="8040864" y="2656765"/>
                <a:chExt cx="1752670" cy="1686635"/>
              </a:xfrm>
            </p:grpSpPr>
            <p:pic>
              <p:nvPicPr>
                <p:cNvPr id="76" name="Graphic 75" descr="Game controller">
                  <a:extLst>
                    <a:ext uri="{FF2B5EF4-FFF2-40B4-BE49-F238E27FC236}">
                      <a16:creationId xmlns:a16="http://schemas.microsoft.com/office/drawing/2014/main" id="{59836FBC-21A8-2142-9183-C9BC157C8E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864" y="337167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77" name="Graphic 76" descr="Game controller">
                  <a:extLst>
                    <a:ext uri="{FF2B5EF4-FFF2-40B4-BE49-F238E27FC236}">
                      <a16:creationId xmlns:a16="http://schemas.microsoft.com/office/drawing/2014/main" id="{7F173BC8-D83F-E242-8534-9FB61152FD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34290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78" name="Graphic 77" descr="Puzzle pieces">
                  <a:extLst>
                    <a:ext uri="{FF2B5EF4-FFF2-40B4-BE49-F238E27FC236}">
                      <a16:creationId xmlns:a16="http://schemas.microsoft.com/office/drawing/2014/main" id="{63266D81-C9E9-5F41-AE09-28D99293C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96DAC541-7B7A-43D3-8B79-37D633B846F1}">
                      <asvg:svgBlip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973" y="265676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79" name="Graphic 78" descr="Tic Tac Toe">
                  <a:extLst>
                    <a:ext uri="{FF2B5EF4-FFF2-40B4-BE49-F238E27FC236}">
                      <a16:creationId xmlns:a16="http://schemas.microsoft.com/office/drawing/2014/main" id="{92DCC4E2-D528-0348-9724-8F5E4C911C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>
                  <a:extLst>
                    <a:ext uri="{96DAC541-7B7A-43D3-8B79-37D633B846F1}">
                      <asvg:svgBlip xmlns:asvg="http://schemas.microsoft.com/office/drawing/2016/SVG/main" r:embed="rId4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9134" y="265676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71" name="Graphic 70" descr="Tic Tac Toe">
                <a:extLst>
                  <a:ext uri="{FF2B5EF4-FFF2-40B4-BE49-F238E27FC236}">
                    <a16:creationId xmlns:a16="http://schemas.microsoft.com/office/drawing/2014/main" id="{EDBF6CE3-D4D1-CE4F-BA50-F059A1D8D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8358231" y="3621571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72" name="Graphic 71" descr="Game controller">
                <a:extLst>
                  <a:ext uri="{FF2B5EF4-FFF2-40B4-BE49-F238E27FC236}">
                    <a16:creationId xmlns:a16="http://schemas.microsoft.com/office/drawing/2014/main" id="{6D6FD482-F07D-3F46-8C0A-A051C14CB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 rot="21232654">
                <a:off x="8222279" y="2143164"/>
                <a:ext cx="760010" cy="760010"/>
              </a:xfrm>
              <a:prstGeom prst="rect">
                <a:avLst/>
              </a:prstGeom>
            </p:spPr>
          </p:pic>
          <p:pic>
            <p:nvPicPr>
              <p:cNvPr id="73" name="Graphic 72" descr="Game controller">
                <a:extLst>
                  <a:ext uri="{FF2B5EF4-FFF2-40B4-BE49-F238E27FC236}">
                    <a16:creationId xmlns:a16="http://schemas.microsoft.com/office/drawing/2014/main" id="{5809FFAC-B749-EE48-B5AA-F2FBA25B6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7722137" y="3683088"/>
                <a:ext cx="488106" cy="488106"/>
              </a:xfrm>
              <a:prstGeom prst="rect">
                <a:avLst/>
              </a:prstGeom>
            </p:spPr>
          </p:pic>
          <p:pic>
            <p:nvPicPr>
              <p:cNvPr id="74" name="Graphic 73" descr="Game controller">
                <a:extLst>
                  <a:ext uri="{FF2B5EF4-FFF2-40B4-BE49-F238E27FC236}">
                    <a16:creationId xmlns:a16="http://schemas.microsoft.com/office/drawing/2014/main" id="{D25B4872-B198-B542-A8FE-3B58B27C1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7602490" y="3189134"/>
                <a:ext cx="675008" cy="675008"/>
              </a:xfrm>
              <a:prstGeom prst="rect">
                <a:avLst/>
              </a:prstGeom>
            </p:spPr>
          </p:pic>
          <p:pic>
            <p:nvPicPr>
              <p:cNvPr id="75" name="Graphic 74" descr="Tic Tac Toe">
                <a:extLst>
                  <a:ext uri="{FF2B5EF4-FFF2-40B4-BE49-F238E27FC236}">
                    <a16:creationId xmlns:a16="http://schemas.microsoft.com/office/drawing/2014/main" id="{41879979-FFDB-4C47-B1FC-C5F2CEF73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7069401" y="3741547"/>
                <a:ext cx="362734" cy="362734"/>
              </a:xfrm>
              <a:prstGeom prst="rect">
                <a:avLst/>
              </a:prstGeom>
            </p:spPr>
          </p:pic>
        </p:grpSp>
        <p:pic>
          <p:nvPicPr>
            <p:cNvPr id="69" name="Graphic 68" descr="Tic Tac Toe">
              <a:extLst>
                <a:ext uri="{FF2B5EF4-FFF2-40B4-BE49-F238E27FC236}">
                  <a16:creationId xmlns:a16="http://schemas.microsoft.com/office/drawing/2014/main" id="{079C6870-0AB3-4142-8CCE-17160F2D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732811" y="4286074"/>
              <a:ext cx="488106" cy="48810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7F995FF-C924-6D45-881C-EA8962D62EF7}"/>
              </a:ext>
            </a:extLst>
          </p:cNvPr>
          <p:cNvSpPr txBox="1"/>
          <p:nvPr/>
        </p:nvSpPr>
        <p:spPr>
          <a:xfrm>
            <a:off x="6264785" y="698866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MINIGAMING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D5D293C-FDFA-8A41-88FE-979527F6FD98}"/>
              </a:ext>
            </a:extLst>
          </p:cNvPr>
          <p:cNvSpPr txBox="1"/>
          <p:nvPr/>
        </p:nvSpPr>
        <p:spPr>
          <a:xfrm>
            <a:off x="142958" y="5550765"/>
            <a:ext cx="621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Representing smaller chunks of learning objects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 mini-game or interactive activities</a:t>
            </a:r>
          </a:p>
        </p:txBody>
      </p:sp>
    </p:spTree>
    <p:extLst>
      <p:ext uri="{BB962C8B-B14F-4D97-AF65-F5344CB8AC3E}">
        <p14:creationId xmlns:p14="http://schemas.microsoft.com/office/powerpoint/2010/main" val="194716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4AF2F3-52D4-7C4D-8AC1-7FB2EBF6279D}"/>
              </a:ext>
            </a:extLst>
          </p:cNvPr>
          <p:cNvSpPr/>
          <p:nvPr/>
        </p:nvSpPr>
        <p:spPr>
          <a:xfrm>
            <a:off x="1" y="84083"/>
            <a:ext cx="12192000" cy="6773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EDE207-1897-FF4E-A85E-56110BE9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27" y="461665"/>
            <a:ext cx="5181511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3276F-6220-AA4E-A75A-0C3FC30E3106}"/>
              </a:ext>
            </a:extLst>
          </p:cNvPr>
          <p:cNvSpPr txBox="1"/>
          <p:nvPr/>
        </p:nvSpPr>
        <p:spPr>
          <a:xfrm>
            <a:off x="8201497" y="42042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LM-GM Mapping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F3953-9256-024E-881A-A4DFEDFC0A85}"/>
              </a:ext>
            </a:extLst>
          </p:cNvPr>
          <p:cNvSpPr/>
          <p:nvPr/>
        </p:nvSpPr>
        <p:spPr>
          <a:xfrm>
            <a:off x="104427" y="6051884"/>
            <a:ext cx="11926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Arnab, S. and Clarke, S. (2017), </a:t>
            </a:r>
            <a:r>
              <a:rPr lang="en-US" sz="2000" b="1" i="1" dirty="0">
                <a:solidFill>
                  <a:srgbClr val="005490"/>
                </a:solidFill>
              </a:rPr>
              <a:t>Towards a trans-disciplinary methodology for a game-based intervention development process.</a:t>
            </a:r>
            <a:r>
              <a:rPr lang="en-US" sz="2000" dirty="0"/>
              <a:t> British Journal of  Educational Technology, 48: 279–312. doi:10.1111/bjet.12377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A585AD-EEBE-6740-9BC7-A1A56CA57094}"/>
              </a:ext>
            </a:extLst>
          </p:cNvPr>
          <p:cNvSpPr txBox="1">
            <a:spLocks/>
          </p:cNvSpPr>
          <p:nvPr/>
        </p:nvSpPr>
        <p:spPr>
          <a:xfrm>
            <a:off x="104427" y="200953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Learning meets games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A88BA-2178-3C48-81D0-70E2BB17A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2" y="1532744"/>
            <a:ext cx="477373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7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FEDD9E-D554-2440-90FE-A262029B0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6B4DF-9992-914C-B39F-A26CD12AF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42" y="6282235"/>
            <a:ext cx="1160992" cy="341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4CDAF-35FD-CE47-A8DC-301408D00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476" y="6282235"/>
            <a:ext cx="1670670" cy="41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158DE-F7F5-BF49-B8D6-047A04681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07" y="6345240"/>
            <a:ext cx="1440300" cy="374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9D527-BC00-6F49-A69B-220EAA38F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767" y="6241275"/>
            <a:ext cx="1107176" cy="42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92EEF8-659A-E34B-9BBE-016844B18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189" y="6238998"/>
            <a:ext cx="1654439" cy="5869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85A9C-C5D0-1B43-8768-B845090A7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0783" y="6174440"/>
            <a:ext cx="2303634" cy="5298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4DD77D-05BA-2548-9C0A-CC7FF7C2522C}"/>
              </a:ext>
            </a:extLst>
          </p:cNvPr>
          <p:cNvSpPr/>
          <p:nvPr/>
        </p:nvSpPr>
        <p:spPr>
          <a:xfrm>
            <a:off x="7353929" y="920002"/>
            <a:ext cx="4080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10"/>
              </a:rPr>
              <a:t>http://culturalrisk.eu</a:t>
            </a:r>
            <a:r>
              <a:rPr lang="en-GB" sz="2000" dirty="0"/>
              <a:t>        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@</a:t>
            </a:r>
            <a:r>
              <a:rPr lang="en-GB" sz="2000" dirty="0" err="1">
                <a:solidFill>
                  <a:schemeClr val="accent5">
                    <a:lumMod val="75000"/>
                  </a:schemeClr>
                </a:solidFill>
              </a:rPr>
              <a:t>Cult_Risk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CDF19-7D11-9F42-9879-139167B429F7}"/>
              </a:ext>
            </a:extLst>
          </p:cNvPr>
          <p:cNvSpPr txBox="1"/>
          <p:nvPr/>
        </p:nvSpPr>
        <p:spPr>
          <a:xfrm>
            <a:off x="740451" y="42635"/>
            <a:ext cx="2305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Context </a:t>
            </a:r>
          </a:p>
        </p:txBody>
      </p:sp>
    </p:spTree>
    <p:extLst>
      <p:ext uri="{BB962C8B-B14F-4D97-AF65-F5344CB8AC3E}">
        <p14:creationId xmlns:p14="http://schemas.microsoft.com/office/powerpoint/2010/main" val="400986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4D7A68-88AB-D24A-B15D-6E3CB397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62" y="728707"/>
            <a:ext cx="5712125" cy="3607658"/>
          </a:xfrm>
          <a:prstGeom prst="rect">
            <a:avLst/>
          </a:prstGeom>
        </p:spPr>
      </p:pic>
      <p:pic>
        <p:nvPicPr>
          <p:cNvPr id="5" name="Picture 4" descr="A picture containing table, bird&#10;&#10;Description automatically generated">
            <a:extLst>
              <a:ext uri="{FF2B5EF4-FFF2-40B4-BE49-F238E27FC236}">
                <a16:creationId xmlns:a16="http://schemas.microsoft.com/office/drawing/2014/main" id="{237B218F-DD34-BE41-80DD-9D1C589D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83" y="728707"/>
            <a:ext cx="5106772" cy="2254938"/>
          </a:xfrm>
          <a:prstGeom prst="rect">
            <a:avLst/>
          </a:prstGeom>
        </p:spPr>
      </p:pic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40F8573E-CC1A-C040-9107-7C22DEF42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482" y="3429001"/>
            <a:ext cx="5106772" cy="2956986"/>
          </a:xfrm>
          <a:prstGeom prst="rect">
            <a:avLst/>
          </a:prstGeom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B6397053-82DD-B046-8D63-789952DF10B0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5874987" y="1856176"/>
            <a:ext cx="497496" cy="6763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06AFD823-7047-AB45-9F8B-16FF2F3CE33C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5874987" y="2532536"/>
            <a:ext cx="497495" cy="23749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Magnifying glass">
            <a:extLst>
              <a:ext uri="{FF2B5EF4-FFF2-40B4-BE49-F238E27FC236}">
                <a16:creationId xmlns:a16="http://schemas.microsoft.com/office/drawing/2014/main" id="{0677FAA1-160E-AB4C-B501-D580B391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861" y="283351"/>
            <a:ext cx="914400" cy="914400"/>
          </a:xfrm>
          <a:prstGeom prst="rect">
            <a:avLst/>
          </a:prstGeom>
        </p:spPr>
      </p:pic>
      <p:pic>
        <p:nvPicPr>
          <p:cNvPr id="15" name="Graphic 14" descr="Open book">
            <a:extLst>
              <a:ext uri="{FF2B5EF4-FFF2-40B4-BE49-F238E27FC236}">
                <a16:creationId xmlns:a16="http://schemas.microsoft.com/office/drawing/2014/main" id="{4CF013CE-CA2E-6242-8EB1-8F3BDD57E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2482" y="283351"/>
            <a:ext cx="914400" cy="914400"/>
          </a:xfrm>
          <a:prstGeom prst="rect">
            <a:avLst/>
          </a:prstGeom>
        </p:spPr>
      </p:pic>
      <p:pic>
        <p:nvPicPr>
          <p:cNvPr id="17" name="Graphic 16" descr="Game controller">
            <a:extLst>
              <a:ext uri="{FF2B5EF4-FFF2-40B4-BE49-F238E27FC236}">
                <a16:creationId xmlns:a16="http://schemas.microsoft.com/office/drawing/2014/main" id="{256BD06B-41FB-8545-A1F3-F67FC5C4C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29240" y="3373950"/>
            <a:ext cx="476463" cy="476463"/>
          </a:xfrm>
          <a:prstGeom prst="rect">
            <a:avLst/>
          </a:prstGeom>
        </p:spPr>
      </p:pic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0487E631-0C73-1246-9DF1-82CFB8680A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53366" y="3037861"/>
            <a:ext cx="914400" cy="914400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8F745B4A-A2AB-AB4E-B077-AD873F556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281166"/>
              </p:ext>
            </p:extLst>
          </p:nvPr>
        </p:nvGraphicFramePr>
        <p:xfrm>
          <a:off x="162861" y="4486022"/>
          <a:ext cx="5666259" cy="189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5EF0EE-FE95-E94A-81FD-BDD50E7454C2}"/>
              </a:ext>
            </a:extLst>
          </p:cNvPr>
          <p:cNvSpPr txBox="1"/>
          <p:nvPr/>
        </p:nvSpPr>
        <p:spPr>
          <a:xfrm>
            <a:off x="857840" y="7547"/>
            <a:ext cx="1631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56153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A7FE3-CDC0-494D-BD07-44032A32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Identified 8 key topics</a:t>
            </a:r>
          </a:p>
        </p:txBody>
      </p:sp>
      <p:pic>
        <p:nvPicPr>
          <p:cNvPr id="4" name="Picture 3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9D25085B-D557-424D-8D1F-21C6ADC4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46" y="1687584"/>
            <a:ext cx="10825708" cy="43941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939718-3A24-F14C-8A98-5AA36CF95D00}"/>
              </a:ext>
            </a:extLst>
          </p:cNvPr>
          <p:cNvSpPr/>
          <p:nvPr/>
        </p:nvSpPr>
        <p:spPr>
          <a:xfrm>
            <a:off x="308059" y="6214533"/>
            <a:ext cx="324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http://culturalrisk.eu/outcomes/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09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B5FA53-6ACB-7C49-9A3F-2D6A1881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014" y="338744"/>
            <a:ext cx="9823816" cy="651925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27D65-C431-B047-87ED-50D74954B911}"/>
              </a:ext>
            </a:extLst>
          </p:cNvPr>
          <p:cNvSpPr txBox="1"/>
          <p:nvPr/>
        </p:nvSpPr>
        <p:spPr>
          <a:xfrm>
            <a:off x="0" y="-32595"/>
            <a:ext cx="5284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Map them against competencies…</a:t>
            </a:r>
          </a:p>
        </p:txBody>
      </p:sp>
    </p:spTree>
    <p:extLst>
      <p:ext uri="{BB962C8B-B14F-4D97-AF65-F5344CB8AC3E}">
        <p14:creationId xmlns:p14="http://schemas.microsoft.com/office/powerpoint/2010/main" val="318403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DAE2A3-45AD-4849-B666-1E0104F5B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1CDA08-48A7-0143-BCB4-AB6349661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C2710-98F3-AF40-8E28-3DD9743E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81" y="2704542"/>
            <a:ext cx="4046437" cy="144891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Modules and Units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F0BCFB-EB0F-5A4B-AB0E-C650D9BDBBA3}"/>
              </a:ext>
            </a:extLst>
          </p:cNvPr>
          <p:cNvSpPr/>
          <p:nvPr/>
        </p:nvSpPr>
        <p:spPr>
          <a:xfrm>
            <a:off x="4663788" y="4094289"/>
            <a:ext cx="3225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https://culturalrisk-course.com/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2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BEA7-35B2-BD4D-836D-BB2EFE61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DEMO session: The training 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65728-0D42-114B-A11B-A81EC1D50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https://culturalrisk-course.com/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1673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683</Words>
  <Application>Microsoft Office PowerPoint</Application>
  <PresentationFormat>Panoramiczny</PresentationFormat>
  <Paragraphs>80</Paragraphs>
  <Slides>14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Avenir</vt:lpstr>
      <vt:lpstr>Calibri</vt:lpstr>
      <vt:lpstr>Calibri Light</vt:lpstr>
      <vt:lpstr>Helvetica</vt:lpstr>
      <vt:lpstr>Helvetica Light</vt:lpstr>
      <vt:lpstr>Office Theme</vt:lpstr>
      <vt:lpstr>Open Educational Resources on Cultural Risks in Multi-Cultural Organisations</vt:lpstr>
      <vt:lpstr>Prezentacja programu PowerPoint</vt:lpstr>
      <vt:lpstr>Prezentacja programu PowerPoint</vt:lpstr>
      <vt:lpstr>Prezentacja programu PowerPoint</vt:lpstr>
      <vt:lpstr>Prezentacja programu PowerPoint</vt:lpstr>
      <vt:lpstr>Identified 8 key topics</vt:lpstr>
      <vt:lpstr>Prezentacja programu PowerPoint</vt:lpstr>
      <vt:lpstr>Modules and Units</vt:lpstr>
      <vt:lpstr>DEMO session: The training Platform</vt:lpstr>
      <vt:lpstr>Mini-games to complement the units</vt:lpstr>
      <vt:lpstr>Learning-Game Mechanics Mapping Example</vt:lpstr>
      <vt:lpstr>71 students at the Private University in Radom, Poland, who were undertaking a module on ‘Social aspects of the integration process in Europe’ (a response to the Covid-19 pandemic)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Mini-Games for  Micro-Learning: Open Educational Resources on Cultural Risks in Multi-Cultural Organisations</dc:title>
  <dc:creator>Sylvester Arnab</dc:creator>
  <cp:lastModifiedBy>Ludmiła Walaszczyk</cp:lastModifiedBy>
  <cp:revision>18</cp:revision>
  <dcterms:created xsi:type="dcterms:W3CDTF">2020-09-18T10:33:14Z</dcterms:created>
  <dcterms:modified xsi:type="dcterms:W3CDTF">2021-06-15T13:20:16Z</dcterms:modified>
</cp:coreProperties>
</file>